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3"/>
  </p:sldMasterIdLst>
  <p:sldIdLst>
    <p:sldId id="256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8D810D-CF08-7AE2-71CC-A385E8C73690}" name="Harlow Sharp" initials="HS" userId="S::Harlow.Sharp@lumanity.com::feb108fe-4dc2-4e51-8d44-91b3dc3cc8c3" providerId="AD"/>
  <p188:author id="{52D99B1F-4B46-953F-D5D1-81E5A5D994FE}" name="Linda Abetz-Webb" initials="LAW" userId="5f9a482f5ea3ec99" providerId="Windows Live"/>
  <p188:author id="{5E8BB325-D280-46C4-7C98-DFF84CBBC3F1}" name="Hanna Kwak" initials="HK" userId="S::hkwak@sperotherapeutics.com::02d114fa-19f9-4772-833f-3f4fef59b0a1" providerId="AD"/>
  <p188:author id="{C635E326-41B5-FF67-80B5-6126FFCD47E4}" name="Linda Abetz-Webb" initials="LA" userId="S::linda.abetz-webb_p-coa.com#ext#@sperotherapeutics.onmicrosoft.com::2f28a806-6c97-4b1c-9376-a4f6447b9bf4" providerId="AD"/>
  <p188:author id="{FFA5F83D-D77B-95BE-637A-084F5C3C576F}" name="Xilla Ussery" initials="XU" userId="S::XUssery@sperotherapeutics.com::d557612c-42be-44a6-b232-ad9bcf471001" providerId="AD"/>
  <p188:author id="{1FF74E72-CC8B-1E19-02E9-83389CA3BDEE}" name="Julia D'Ambrosio (MPH)" initials="JD(" userId="S::Julia.DAmbrosio@lumanity.com::5526b524-6d05-4b9c-9389-83a0eff2186c" providerId="AD"/>
  <p188:author id="{81C40DF0-A0C2-2455-0858-B2D5C136F9F8}" name="Elizabeth Hribal" initials="EH" userId="S::Elizabeth.Hribal@lumanity.com::86f739a6-f7d3-4cb5-8ba3-17036e6fcfd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Kim" initials="CK" lastIdx="4" clrIdx="0">
    <p:extLst>
      <p:ext uri="{19B8F6BF-5375-455C-9EA6-DF929625EA0E}">
        <p15:presenceInfo xmlns:p15="http://schemas.microsoft.com/office/powerpoint/2012/main" userId="S::Christine.Kim@lumanity.com::2fd3f4f9-22d0-4fe8-a352-b382bec5281b" providerId="AD"/>
      </p:ext>
    </p:extLst>
  </p:cmAuthor>
  <p:cmAuthor id="2" name="Elizabeth Hribal" initials="EH" lastIdx="2" clrIdx="1">
    <p:extLst>
      <p:ext uri="{19B8F6BF-5375-455C-9EA6-DF929625EA0E}">
        <p15:presenceInfo xmlns:p15="http://schemas.microsoft.com/office/powerpoint/2012/main" userId="S::Elizabeth.Hribal@lumanity.com::86f739a6-f7d3-4cb5-8ba3-17036e6fcfdd" providerId="AD"/>
      </p:ext>
    </p:extLst>
  </p:cmAuthor>
  <p:cmAuthor id="3" name="Shayna Egan (MPH)" initials="SE(" lastIdx="2" clrIdx="2">
    <p:extLst>
      <p:ext uri="{19B8F6BF-5375-455C-9EA6-DF929625EA0E}">
        <p15:presenceInfo xmlns:p15="http://schemas.microsoft.com/office/powerpoint/2012/main" userId="S::Shayna.Egan@lumanity.com::a520c69e-ac55-4736-a1ab-17d39c2f3c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84"/>
    <a:srgbClr val="001B2B"/>
    <a:srgbClr val="FF4D67"/>
    <a:srgbClr val="81F8F6"/>
    <a:srgbClr val="69A9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5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2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82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2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9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2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3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7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8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1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B193-5226-43D1-A1D2-F65DDF88B68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25F94-8A8C-4615-8FFB-F10568111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623EEB1-CE5C-3D1A-CD84-170E98806741}"/>
              </a:ext>
            </a:extLst>
          </p:cNvPr>
          <p:cNvSpPr/>
          <p:nvPr/>
        </p:nvSpPr>
        <p:spPr>
          <a:xfrm>
            <a:off x="0" y="0"/>
            <a:ext cx="6858000" cy="1263075"/>
          </a:xfrm>
          <a:prstGeom prst="rect">
            <a:avLst/>
          </a:prstGeom>
          <a:solidFill>
            <a:srgbClr val="001B2B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INTERVIEW STUDY IN PEOPLE 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</a:p>
          <a:p>
            <a:pPr algn="ctr"/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NON-TUBERCULOUS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MYCOBACTERIAL PULMONARY DISEASE (NTM-PD)</a:t>
            </a:r>
          </a:p>
        </p:txBody>
      </p:sp>
      <p:pic>
        <p:nvPicPr>
          <p:cNvPr id="7" name="Graphic 6" descr="Chat with solid fill">
            <a:extLst>
              <a:ext uri="{FF2B5EF4-FFF2-40B4-BE49-F238E27FC236}">
                <a16:creationId xmlns:a16="http://schemas.microsoft.com/office/drawing/2014/main" id="{60EA1C36-8134-22EB-F150-0C960FC2B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453" y="3099126"/>
            <a:ext cx="977903" cy="977903"/>
          </a:xfrm>
          <a:prstGeom prst="rect">
            <a:avLst/>
          </a:prstGeom>
        </p:spPr>
      </p:pic>
      <p:pic>
        <p:nvPicPr>
          <p:cNvPr id="9" name="Graphic 8" descr="User with solid fill">
            <a:extLst>
              <a:ext uri="{FF2B5EF4-FFF2-40B4-BE49-F238E27FC236}">
                <a16:creationId xmlns:a16="http://schemas.microsoft.com/office/drawing/2014/main" id="{5AA7DA13-F860-DB4C-F880-1FBAFDFDA9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091" y="1387818"/>
            <a:ext cx="911330" cy="911330"/>
          </a:xfrm>
          <a:prstGeom prst="rect">
            <a:avLst/>
          </a:prstGeom>
        </p:spPr>
      </p:pic>
      <p:pic>
        <p:nvPicPr>
          <p:cNvPr id="10" name="Graphic 9" descr="Email with solid fill">
            <a:extLst>
              <a:ext uri="{FF2B5EF4-FFF2-40B4-BE49-F238E27FC236}">
                <a16:creationId xmlns:a16="http://schemas.microsoft.com/office/drawing/2014/main" id="{30C96226-6EEB-DC52-E7CF-22C923026E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7556" y="6754403"/>
            <a:ext cx="914400" cy="914400"/>
          </a:xfrm>
          <a:prstGeom prst="rect">
            <a:avLst/>
          </a:prstGeom>
        </p:spPr>
      </p:pic>
      <p:sp>
        <p:nvSpPr>
          <p:cNvPr id="11" name="Minus Sign 10">
            <a:extLst>
              <a:ext uri="{FF2B5EF4-FFF2-40B4-BE49-F238E27FC236}">
                <a16:creationId xmlns:a16="http://schemas.microsoft.com/office/drawing/2014/main" id="{FEEFB3E5-5422-5FA7-B9D7-F7F0ABA640E4}"/>
              </a:ext>
            </a:extLst>
          </p:cNvPr>
          <p:cNvSpPr/>
          <p:nvPr/>
        </p:nvSpPr>
        <p:spPr>
          <a:xfrm>
            <a:off x="694510" y="2248370"/>
            <a:ext cx="6455229" cy="65316"/>
          </a:xfrm>
          <a:prstGeom prst="mathMinus">
            <a:avLst/>
          </a:prstGeom>
          <a:solidFill>
            <a:srgbClr val="FFF200"/>
          </a:solidFill>
          <a:ln>
            <a:noFill/>
          </a:ln>
          <a:effectLst/>
        </p:spPr>
        <p:txBody>
          <a:bodyPr lIns="72000" tIns="72000" rIns="72000" b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2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Minus Sign 11">
            <a:extLst>
              <a:ext uri="{FF2B5EF4-FFF2-40B4-BE49-F238E27FC236}">
                <a16:creationId xmlns:a16="http://schemas.microsoft.com/office/drawing/2014/main" id="{0DCA844B-02CF-77FE-1421-80D330E8996A}"/>
              </a:ext>
            </a:extLst>
          </p:cNvPr>
          <p:cNvSpPr/>
          <p:nvPr/>
        </p:nvSpPr>
        <p:spPr>
          <a:xfrm>
            <a:off x="694510" y="5080838"/>
            <a:ext cx="6455229" cy="65316"/>
          </a:xfrm>
          <a:prstGeom prst="mathMinus">
            <a:avLst/>
          </a:prstGeom>
          <a:solidFill>
            <a:srgbClr val="FFF200"/>
          </a:solidFill>
          <a:ln>
            <a:noFill/>
          </a:ln>
          <a:effectLst/>
        </p:spPr>
        <p:txBody>
          <a:bodyPr lIns="72000" tIns="72000" rIns="72000" b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F2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2AEACB9-1FE8-4924-00B6-FDAA2E8F8069}"/>
              </a:ext>
            </a:extLst>
          </p:cNvPr>
          <p:cNvSpPr/>
          <p:nvPr/>
        </p:nvSpPr>
        <p:spPr>
          <a:xfrm>
            <a:off x="1375224" y="7925572"/>
            <a:ext cx="4107552" cy="585996"/>
          </a:xfrm>
          <a:prstGeom prst="roundRect">
            <a:avLst/>
          </a:prstGeom>
          <a:noFill/>
          <a:ln w="19050" cap="flat" cmpd="sng" algn="ctr">
            <a:solidFill>
              <a:srgbClr val="001B2B"/>
            </a:solidFill>
            <a:prstDash val="sysDash"/>
            <a:miter lim="800000"/>
          </a:ln>
          <a:effectLst/>
        </p:spPr>
        <p:txBody>
          <a:bodyPr lIns="72000" tIns="72000" rIns="72000" b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2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9A0EFE-07BE-91D5-4CE3-378E0FAF172F}"/>
              </a:ext>
            </a:extLst>
          </p:cNvPr>
          <p:cNvSpPr txBox="1"/>
          <p:nvPr/>
        </p:nvSpPr>
        <p:spPr>
          <a:xfrm>
            <a:off x="1536290" y="1502540"/>
            <a:ext cx="4446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Are you at least 18 years of age and have a diagnosis of NTM-PD?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A396D2-12C9-9797-07AE-FFB7B76C79A2}"/>
              </a:ext>
            </a:extLst>
          </p:cNvPr>
          <p:cNvSpPr txBox="1"/>
          <p:nvPr/>
        </p:nvSpPr>
        <p:spPr>
          <a:xfrm>
            <a:off x="1545034" y="235052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5FEA82-B07B-4760-098E-EC40D816A4AD}"/>
              </a:ext>
            </a:extLst>
          </p:cNvPr>
          <p:cNvSpPr txBox="1"/>
          <p:nvPr/>
        </p:nvSpPr>
        <p:spPr>
          <a:xfrm>
            <a:off x="1536290" y="6584243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 I participate?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21938D-7C1A-A19A-8FBF-8591502C23DF}"/>
              </a:ext>
            </a:extLst>
          </p:cNvPr>
          <p:cNvSpPr txBox="1"/>
          <p:nvPr/>
        </p:nvSpPr>
        <p:spPr>
          <a:xfrm>
            <a:off x="1536290" y="2688279"/>
            <a:ext cx="44469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so, we are looking for individuals like you to tell us about your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personal experience with NTM-PD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Our goal is to learn about your experience with NTM-PD. Additionally, we will ask for your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feedback on questionnaires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about NTM-PD.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No treatment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will be provided as part of this study.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Your participation will end upon completion of the interviews.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D64457-0266-2D85-1F68-DD378ED32E8B}"/>
              </a:ext>
            </a:extLst>
          </p:cNvPr>
          <p:cNvSpPr txBox="1"/>
          <p:nvPr/>
        </p:nvSpPr>
        <p:spPr>
          <a:xfrm>
            <a:off x="1536290" y="6926407"/>
            <a:ext cx="4446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you are interested in participating or would like to learn more about the study, please contact the email address below.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676FEF-84B1-5A8B-368B-2B14F74EDF8B}"/>
              </a:ext>
            </a:extLst>
          </p:cNvPr>
          <p:cNvSpPr txBox="1"/>
          <p:nvPr/>
        </p:nvSpPr>
        <p:spPr>
          <a:xfrm>
            <a:off x="1491068" y="8052068"/>
            <a:ext cx="3875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Email: NTMPD@patientinterviews.com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9D3078-E820-4423-6593-A7BEF573379F}"/>
              </a:ext>
            </a:extLst>
          </p:cNvPr>
          <p:cNvSpPr txBox="1"/>
          <p:nvPr/>
        </p:nvSpPr>
        <p:spPr>
          <a:xfrm>
            <a:off x="608483" y="8768668"/>
            <a:ext cx="5448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This study is sponsored by Spero Therapeutics and conducted by Lumanity</a:t>
            </a:r>
          </a:p>
        </p:txBody>
      </p:sp>
      <p:pic>
        <p:nvPicPr>
          <p:cNvPr id="22" name="Graphic 21" descr="Money outline">
            <a:extLst>
              <a:ext uri="{FF2B5EF4-FFF2-40B4-BE49-F238E27FC236}">
                <a16:creationId xmlns:a16="http://schemas.microsoft.com/office/drawing/2014/main" id="{BCD27E95-5A08-2B73-036B-E6570A470A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2453" y="5254446"/>
            <a:ext cx="914400" cy="914400"/>
          </a:xfrm>
          <a:prstGeom prst="rect">
            <a:avLst/>
          </a:prstGeom>
        </p:spPr>
      </p:pic>
      <p:sp>
        <p:nvSpPr>
          <p:cNvPr id="23" name="Minus Sign 22">
            <a:extLst>
              <a:ext uri="{FF2B5EF4-FFF2-40B4-BE49-F238E27FC236}">
                <a16:creationId xmlns:a16="http://schemas.microsoft.com/office/drawing/2014/main" id="{F277749C-47A9-B8FC-04B2-4E4E55457FF4}"/>
              </a:ext>
            </a:extLst>
          </p:cNvPr>
          <p:cNvSpPr/>
          <p:nvPr/>
        </p:nvSpPr>
        <p:spPr>
          <a:xfrm>
            <a:off x="701853" y="6534115"/>
            <a:ext cx="6455229" cy="65316"/>
          </a:xfrm>
          <a:prstGeom prst="mathMinus">
            <a:avLst/>
          </a:prstGeom>
          <a:solidFill>
            <a:srgbClr val="FFF200"/>
          </a:solidFill>
          <a:ln>
            <a:noFill/>
          </a:ln>
          <a:effectLst/>
        </p:spPr>
        <p:txBody>
          <a:bodyPr lIns="72000" tIns="72000" rIns="72000" bIns="7200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FFF2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8B961A-D4D0-C4A3-1381-DCA9E484DA4C}"/>
              </a:ext>
            </a:extLst>
          </p:cNvPr>
          <p:cNvSpPr txBox="1"/>
          <p:nvPr/>
        </p:nvSpPr>
        <p:spPr>
          <a:xfrm>
            <a:off x="1491068" y="513940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Compensation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EB995D-78F3-1B17-6E75-058A94E49C63}"/>
              </a:ext>
            </a:extLst>
          </p:cNvPr>
          <p:cNvSpPr txBox="1"/>
          <p:nvPr/>
        </p:nvSpPr>
        <p:spPr>
          <a:xfrm>
            <a:off x="1491068" y="5432510"/>
            <a:ext cx="5366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Eligible study participants will be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paid up to $450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($300 for participation in a two-hour study interview [can be completed in two one-hour sessions] and $150 for an additional one-hour study interview). </a:t>
            </a:r>
          </a:p>
        </p:txBody>
      </p:sp>
    </p:spTree>
    <p:extLst>
      <p:ext uri="{BB962C8B-B14F-4D97-AF65-F5344CB8AC3E}">
        <p14:creationId xmlns:p14="http://schemas.microsoft.com/office/powerpoint/2010/main" val="422487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AFB01758E6BA43B38B6D48A8975720" ma:contentTypeVersion="18" ma:contentTypeDescription="Create a new document." ma:contentTypeScope="" ma:versionID="da02eddb6b53bd1b84f0c6a5bdb7cb4b">
  <xsd:schema xmlns:xsd="http://www.w3.org/2001/XMLSchema" xmlns:xs="http://www.w3.org/2001/XMLSchema" xmlns:p="http://schemas.microsoft.com/office/2006/metadata/properties" xmlns:ns1="http://schemas.microsoft.com/sharepoint/v3" xmlns:ns2="3deedad7-5892-4226-9121-b1c6687fc3c3" xmlns:ns3="77fe4868-044a-45ca-ac9f-a7a48c087848" targetNamespace="http://schemas.microsoft.com/office/2006/metadata/properties" ma:root="true" ma:fieldsID="8d6c89f1c04188755531cf01b5f17e99" ns1:_="" ns2:_="" ns3:_="">
    <xsd:import namespace="http://schemas.microsoft.com/sharepoint/v3"/>
    <xsd:import namespace="3deedad7-5892-4226-9121-b1c6687fc3c3"/>
    <xsd:import namespace="77fe4868-044a-45ca-ac9f-a7a48c0878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edad7-5892-4226-9121-b1c6687fc3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91f1a725-7efb-4555-b36e-ef6ad2aa8b21}" ma:internalName="TaxCatchAll" ma:showField="CatchAllData" ma:web="3deedad7-5892-4226-9121-b1c6687fc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e4868-044a-45ca-ac9f-a7a48c087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54ae762a-8fe1-4b3a-a520-3f6c6f852b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97D273-1D6D-4490-8A42-1CAE03E30F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deedad7-5892-4226-9121-b1c6687fc3c3"/>
    <ds:schemaRef ds:uri="77fe4868-044a-45ca-ac9f-a7a48c0878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2908BE-01C1-4E63-AEC3-8ABB003FD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523</TotalTime>
  <Words>178</Words>
  <Application>Microsoft Office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 Witherspoon</dc:creator>
  <cp:lastModifiedBy>Grady Rojas</cp:lastModifiedBy>
  <cp:revision>40</cp:revision>
  <dcterms:created xsi:type="dcterms:W3CDTF">2023-01-10T20:50:26Z</dcterms:created>
  <dcterms:modified xsi:type="dcterms:W3CDTF">2023-07-19T21:08:16Z</dcterms:modified>
</cp:coreProperties>
</file>